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8" r:id="rId2"/>
    <p:sldId id="261" r:id="rId3"/>
    <p:sldId id="279" r:id="rId4"/>
    <p:sldId id="280" r:id="rId5"/>
    <p:sldId id="281" r:id="rId6"/>
    <p:sldId id="283" r:id="rId7"/>
    <p:sldId id="284" r:id="rId8"/>
    <p:sldId id="282" r:id="rId9"/>
    <p:sldId id="277" r:id="rId10"/>
    <p:sldId id="285" r:id="rId11"/>
    <p:sldId id="287" r:id="rId12"/>
    <p:sldId id="286" r:id="rId13"/>
    <p:sldId id="288" r:id="rId14"/>
    <p:sldId id="289" r:id="rId15"/>
    <p:sldId id="290" r:id="rId16"/>
    <p:sldId id="291" r:id="rId17"/>
    <p:sldId id="278" r:id="rId18"/>
  </p:sldIdLst>
  <p:sldSz cx="9144000" cy="5143500" type="screen16x9"/>
  <p:notesSz cx="6858000" cy="9144000"/>
  <p:embeddedFontLst>
    <p:embeddedFont>
      <p:font typeface="Oswald" panose="020B0604020202020204" charset="0"/>
      <p:regular r:id="rId20"/>
      <p:bold r:id="rId21"/>
    </p:embeddedFont>
    <p:embeddedFont>
      <p:font typeface="Source Sans Pr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2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7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41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2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16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9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6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0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9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2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7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3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pt-BR"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Alisson Rosa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2052" name="Picture 4" descr="Pin by Sthela Muller on Anime | My hero academia shouto, My hero academia  episodes, My hero academi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69" y="1767338"/>
            <a:ext cx="2183158" cy="12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31" y="169909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199" y="1517374"/>
            <a:ext cx="7659757" cy="2107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400" dirty="0" smtClean="0">
                <a:solidFill>
                  <a:schemeClr val="tx2">
                    <a:lumMod val="10000"/>
                  </a:schemeClr>
                </a:solidFill>
                <a:latin typeface="Oswald" panose="020B0604020202020204" charset="0"/>
              </a:rPr>
              <a:t>E lá vem a Estatística..</a:t>
            </a:r>
            <a:endParaRPr sz="4400" dirty="0">
              <a:solidFill>
                <a:schemeClr val="tx2">
                  <a:lumMod val="1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375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A Estatística entra em ação!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3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A Estatística entra em ação!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H0: Existe associação entre as variáveis</a:t>
            </a:r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       H1: Não existe associação entre as variáveis</a:t>
            </a:r>
            <a:endParaRPr lang="pt-BR" sz="2200" dirty="0">
              <a:latin typeface="Oswald" panose="020B060402020202020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35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Resultados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De todas as variáveis estudadas, a única que não existe evidência de associação com a evasão é a idade.</a:t>
            </a:r>
          </a:p>
          <a:p>
            <a:pPr>
              <a:spcBef>
                <a:spcPts val="0"/>
              </a:spcBef>
            </a:pPr>
            <a:r>
              <a:rPr lang="pt-BR" sz="1600" dirty="0" smtClean="0"/>
              <a:t>Em outras palavras H0 foi rejeitada para todas as variáveis restantes a níveis de significância usais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76" name="Picture 4" descr="Recomendação - My Hero Academia | Blog | Nanatsu No Taizai°™ Amin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58" y="2572095"/>
            <a:ext cx="2849217" cy="16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0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 smtClean="0"/>
              <a:t>Obrigado!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Perguntas?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Você</a:t>
            </a:r>
            <a:r>
              <a:rPr lang="en" dirty="0" smtClean="0"/>
              <a:t> pode me contatar pelo email:</a:t>
            </a:r>
            <a:endParaRPr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alirpereira887@gmail.com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Introdução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dirty="0"/>
              <a:t>Como variável de interesse tem-se a </a:t>
            </a:r>
            <a:r>
              <a:rPr lang="pt-BR" sz="1500" b="1" dirty="0"/>
              <a:t>Situação</a:t>
            </a:r>
            <a:r>
              <a:rPr lang="pt-BR" sz="1500" dirty="0"/>
              <a:t> do estudante, após o primeiro ano matriculado no ensino superior, ela é classificada em Retido e Evadido</a:t>
            </a:r>
          </a:p>
          <a:p>
            <a:pPr>
              <a:spcBef>
                <a:spcPts val="0"/>
              </a:spcBef>
            </a:pPr>
            <a:r>
              <a:rPr lang="pt-BR" sz="1500" b="1" dirty="0"/>
              <a:t>Turno</a:t>
            </a:r>
            <a:r>
              <a:rPr lang="pt-BR" sz="1500" dirty="0"/>
              <a:t>: Uma variável categórica nominal que indica o tipo de turno que o estudante está vinculado, sendo dividido em 4 categorias</a:t>
            </a:r>
          </a:p>
          <a:p>
            <a:pPr>
              <a:spcBef>
                <a:spcPts val="0"/>
              </a:spcBef>
            </a:pPr>
            <a:r>
              <a:rPr lang="pt-BR" sz="1500" b="1" dirty="0"/>
              <a:t>Sexo</a:t>
            </a:r>
            <a:r>
              <a:rPr lang="pt-BR" sz="1500" dirty="0"/>
              <a:t>: Uma variável categórica binária que indica se o estudante é do sexo masculino ou </a:t>
            </a:r>
            <a:r>
              <a:rPr lang="pt-BR" sz="1500" dirty="0" smtClean="0"/>
              <a:t>feminino</a:t>
            </a:r>
          </a:p>
          <a:p>
            <a:pPr>
              <a:spcBef>
                <a:spcPts val="0"/>
              </a:spcBef>
            </a:pPr>
            <a:r>
              <a:rPr lang="pt-BR" sz="1500" b="1" dirty="0" smtClean="0"/>
              <a:t>Nacionalidade</a:t>
            </a:r>
            <a:r>
              <a:rPr lang="pt-BR" sz="1500" dirty="0" smtClean="0"/>
              <a:t>: </a:t>
            </a:r>
            <a:r>
              <a:rPr lang="pt-BR" sz="1500" u="sng" dirty="0"/>
              <a:t>Uma</a:t>
            </a:r>
            <a:r>
              <a:rPr lang="pt-BR" sz="1500" dirty="0"/>
              <a:t> variável categórica nominal que indica se o aluno é Brasileiro, Exterior/Naturalizado ou </a:t>
            </a:r>
            <a:r>
              <a:rPr lang="pt-BR" sz="1500" dirty="0" smtClean="0"/>
              <a:t>Estrangeiro</a:t>
            </a:r>
          </a:p>
          <a:p>
            <a:pPr>
              <a:spcBef>
                <a:spcPts val="0"/>
              </a:spcBef>
            </a:pPr>
            <a:r>
              <a:rPr lang="pt-BR" sz="1500" b="1" dirty="0"/>
              <a:t>**Apoio Social**</a:t>
            </a:r>
            <a:r>
              <a:rPr lang="pt-BR" sz="1500" dirty="0"/>
              <a:t> Uma variável categórica dicotômica que informa se o estudante possui ou não apoio </a:t>
            </a:r>
            <a:r>
              <a:rPr lang="pt-BR" sz="1500" dirty="0" smtClean="0"/>
              <a:t>social</a:t>
            </a:r>
          </a:p>
          <a:p>
            <a:pPr>
              <a:spcBef>
                <a:spcPts val="0"/>
              </a:spcBef>
            </a:pPr>
            <a:r>
              <a:rPr lang="pt-BR" sz="1500" b="1" dirty="0"/>
              <a:t>**Idade**</a:t>
            </a:r>
            <a:r>
              <a:rPr lang="pt-BR" sz="1500" dirty="0"/>
              <a:t> Uma variável que foi </a:t>
            </a:r>
            <a:r>
              <a:rPr lang="pt-BR" sz="1500" dirty="0" err="1"/>
              <a:t>discretizada</a:t>
            </a:r>
            <a:r>
              <a:rPr lang="pt-BR" sz="1500" dirty="0"/>
              <a:t> em intervalos, isto é tornando-se uma variável categórica ordinal</a:t>
            </a:r>
          </a:p>
          <a:p>
            <a:pPr>
              <a:spcBef>
                <a:spcPts val="0"/>
              </a:spcBef>
            </a:pPr>
            <a:r>
              <a:rPr lang="pt-BR" sz="1400" dirty="0"/>
              <a:t>E por último a variável </a:t>
            </a:r>
            <a:r>
              <a:rPr lang="pt-BR" sz="1400" b="1" dirty="0" smtClean="0"/>
              <a:t>Mobilidade</a:t>
            </a:r>
            <a:r>
              <a:rPr lang="pt-BR" sz="1400" dirty="0" smtClean="0"/>
              <a:t> </a:t>
            </a:r>
            <a:r>
              <a:rPr lang="pt-BR" sz="1400" dirty="0"/>
              <a:t>que foi criada pela junção do banco de dados dos alunos com o banco das Instituições de Ensino Superior, sendo esta uma variável categórica dicotômica para verificar se os alunos são do mesmo estado da universidade ou não</a:t>
            </a:r>
            <a:endParaRPr lang="pt-BR" sz="1500" dirty="0"/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Situação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dirty="0"/>
              <a:t>Como variável de interesse tem-se a </a:t>
            </a:r>
            <a:r>
              <a:rPr lang="pt-BR" sz="1500" b="1" dirty="0"/>
              <a:t>Situação</a:t>
            </a:r>
            <a:r>
              <a:rPr lang="pt-BR" sz="1500" dirty="0"/>
              <a:t> do estudante, após o primeiro ano matriculado no ensino superior, ela é classificada em Retido e Evadido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2" y="1563756"/>
            <a:ext cx="4760012" cy="25419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57" y="220930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/>
              <a:t>Sexo</a:t>
            </a:r>
            <a:r>
              <a:rPr lang="pt-BR" sz="1600" dirty="0"/>
              <a:t>: Uma variável categórica binária que indica se o estudante é do sexo masculino ou feminino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5280"/>
            <a:ext cx="4887267" cy="269786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12" y="2306595"/>
            <a:ext cx="2307337" cy="10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Turno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/>
              <a:t>Turno</a:t>
            </a:r>
            <a:r>
              <a:rPr lang="pt-BR" sz="1600" dirty="0"/>
              <a:t>: Uma variável categórica nominal que indica o tipo de turno que o estudante está vinculado, sendo dividido em 4 categorias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1762724"/>
            <a:ext cx="4805718" cy="25023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95" y="1989163"/>
            <a:ext cx="2091135" cy="17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/>
              <a:t>**Idade**</a:t>
            </a:r>
            <a:r>
              <a:rPr lang="pt-BR" sz="1600" dirty="0"/>
              <a:t> Uma variável que foi </a:t>
            </a:r>
            <a:r>
              <a:rPr lang="pt-BR" sz="1600" dirty="0" err="1"/>
              <a:t>discretizada</a:t>
            </a:r>
            <a:r>
              <a:rPr lang="pt-BR" sz="1600" dirty="0"/>
              <a:t> em intervalos, isto é tornando-se uma variável categórica ordinal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84984"/>
            <a:ext cx="4814193" cy="27185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03" y="1862667"/>
            <a:ext cx="2158547" cy="20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/>
              <a:t>**Idade**</a:t>
            </a:r>
            <a:r>
              <a:rPr lang="pt-BR" sz="1600" dirty="0"/>
              <a:t> Uma variável que foi </a:t>
            </a:r>
            <a:r>
              <a:rPr lang="pt-BR" sz="1600" dirty="0" err="1"/>
              <a:t>discretizada</a:t>
            </a:r>
            <a:r>
              <a:rPr lang="pt-BR" sz="1600" dirty="0"/>
              <a:t> em intervalos, isto é tornando-se uma variável categórica ordinal</a:t>
            </a:r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35"/>
            <a:ext cx="5342309" cy="2901735"/>
          </a:xfrm>
          <a:prstGeom prst="rect">
            <a:avLst/>
          </a:prstGeom>
        </p:spPr>
      </p:pic>
      <p:pic>
        <p:nvPicPr>
          <p:cNvPr id="1028" name="Picture 4" descr="all might gifs | Wiffl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35" y="2385392"/>
            <a:ext cx="2842591" cy="14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Outras 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pt-BR" b="1" dirty="0" smtClean="0"/>
              <a:t>Apoio social</a:t>
            </a:r>
            <a:r>
              <a:rPr lang="en" dirty="0" smtClean="0"/>
              <a:t> : 97%</a:t>
            </a:r>
            <a:r>
              <a:rPr lang="en" dirty="0" smtClean="0"/>
              <a:t>  dos ingressantes não possuiam apoio social</a:t>
            </a:r>
          </a:p>
          <a:p>
            <a:pPr lvl="0">
              <a:spcBef>
                <a:spcPts val="0"/>
              </a:spcBef>
            </a:pPr>
            <a:r>
              <a:rPr lang="pt-BR" b="1" dirty="0" smtClean="0"/>
              <a:t>Mobilidade: </a:t>
            </a:r>
            <a:r>
              <a:rPr lang="en" dirty="0" smtClean="0"/>
              <a:t>8</a:t>
            </a:r>
            <a:r>
              <a:rPr lang="en" dirty="0"/>
              <a:t>2</a:t>
            </a:r>
            <a:r>
              <a:rPr lang="en" dirty="0" smtClean="0"/>
              <a:t>% dos estudantes eram do mesmo estado na universidade a qual ingressou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b="1" dirty="0"/>
              <a:t>Mobilidade: </a:t>
            </a:r>
            <a:r>
              <a:rPr lang="en" dirty="0" smtClean="0"/>
              <a:t>139 estudantes vieram do exterior/naturalizado e 156 ou estrangeiro e o restante todos brasileiros</a:t>
            </a: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199" y="1517374"/>
            <a:ext cx="7659757" cy="2107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400" dirty="0" smtClean="0">
                <a:solidFill>
                  <a:schemeClr val="tx2">
                    <a:lumMod val="10000"/>
                  </a:schemeClr>
                </a:solidFill>
                <a:latin typeface="Oswald" panose="020B0604020202020204" charset="0"/>
              </a:rPr>
              <a:t>Situação estratificada pelas variáveis</a:t>
            </a:r>
            <a:endParaRPr sz="4400" dirty="0">
              <a:solidFill>
                <a:schemeClr val="tx2">
                  <a:lumMod val="1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497</Words>
  <Application>Microsoft Office PowerPoint</Application>
  <PresentationFormat>Apresentação na tela (16:9)</PresentationFormat>
  <Paragraphs>87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Oswald</vt:lpstr>
      <vt:lpstr>Source Sans Pro</vt:lpstr>
      <vt:lpstr>Quince template</vt:lpstr>
      <vt:lpstr>Análise dos Egressos do Curso de Psicologia em 2019</vt:lpstr>
      <vt:lpstr>Introdução</vt:lpstr>
      <vt:lpstr>Situação</vt:lpstr>
      <vt:lpstr>Sexo</vt:lpstr>
      <vt:lpstr>Turno</vt:lpstr>
      <vt:lpstr>Idade</vt:lpstr>
      <vt:lpstr>Idade</vt:lpstr>
      <vt:lpstr>Outras variáveis</vt:lpstr>
      <vt:lpstr>Apresentação do PowerPoint</vt:lpstr>
      <vt:lpstr>Sexo e Situação</vt:lpstr>
      <vt:lpstr>Sexo e Situação</vt:lpstr>
      <vt:lpstr>Sexo e Situação</vt:lpstr>
      <vt:lpstr>Apresentação do PowerPoint</vt:lpstr>
      <vt:lpstr>A Estatística entra em ação!</vt:lpstr>
      <vt:lpstr>A Estatística entra em ação!</vt:lpstr>
      <vt:lpstr>Resultados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Egressos do Curso de Psicologia em 2019</dc:title>
  <cp:lastModifiedBy>T-Gamer</cp:lastModifiedBy>
  <cp:revision>11</cp:revision>
  <dcterms:modified xsi:type="dcterms:W3CDTF">2021-11-16T18:36:19Z</dcterms:modified>
</cp:coreProperties>
</file>